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6" r:id="rId1"/>
  </p:sldMasterIdLst>
  <p:sldIdLst>
    <p:sldId id="256" r:id="rId2"/>
    <p:sldId id="260" r:id="rId3"/>
    <p:sldId id="261" r:id="rId4"/>
    <p:sldId id="257" r:id="rId5"/>
    <p:sldId id="258" r:id="rId6"/>
    <p:sldId id="259"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753"/>
    <p:restoredTop sz="96208"/>
  </p:normalViewPr>
  <p:slideViewPr>
    <p:cSldViewPr snapToGrid="0" snapToObjects="1">
      <p:cViewPr varScale="1">
        <p:scale>
          <a:sx n="90" d="100"/>
          <a:sy n="90" d="100"/>
        </p:scale>
        <p:origin x="232" y="10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GB"/>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48A87A34-81AB-432B-8DAE-1953F412C126}" type="datetimeFigureOut">
              <a:rPr lang="en-US" smtClean="0"/>
              <a:t>3/17/22</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1222143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3/17/22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62713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GB"/>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3/17/22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845295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GB"/>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3/17/22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2089054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GB"/>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3/17/22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19713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GB"/>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GB"/>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3/17/22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121745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GB"/>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GB"/>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3/17/22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321957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8" name="Title 1"/>
          <p:cNvSpPr>
            <a:spLocks noGrp="1"/>
          </p:cNvSpPr>
          <p:nvPr>
            <p:ph type="title"/>
          </p:nvPr>
        </p:nvSpPr>
        <p:spPr>
          <a:xfrm>
            <a:off x="685801" y="609600"/>
            <a:ext cx="10131425" cy="1456267"/>
          </a:xfrm>
        </p:spPr>
        <p:txBody>
          <a:bodyPr/>
          <a:lstStyle/>
          <a:p>
            <a:r>
              <a:rPr lang="en-GB"/>
              <a:t>Click to edit Master title style</a:t>
            </a:r>
            <a:endParaRPr lang="en-US" dirty="0"/>
          </a:p>
        </p:txBody>
      </p:sp>
    </p:spTree>
    <p:extLst>
      <p:ext uri="{BB962C8B-B14F-4D97-AF65-F5344CB8AC3E}">
        <p14:creationId xmlns:p14="http://schemas.microsoft.com/office/powerpoint/2010/main" val="5238730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84608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19629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GB"/>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3/17/22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68093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3/17/22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82578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3/17/22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164242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3/17/22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0606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smtClean="0"/>
              <a:t>3/17/22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0826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GB"/>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3/17/22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00605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GB"/>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3/17/22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89250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8A87A34-81AB-432B-8DAE-1953F412C126}" type="datetimeFigureOut">
              <a:rPr lang="en-US" smtClean="0"/>
              <a:pPr/>
              <a:t>3/17/22</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68204083"/>
      </p:ext>
    </p:extLst>
  </p:cSld>
  <p:clrMap bg1="dk1" tx1="lt1" bg2="dk2" tx2="lt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 id="2147483743"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80A84-CA5F-2847-885B-65A77FEE6A5D}"/>
              </a:ext>
            </a:extLst>
          </p:cNvPr>
          <p:cNvSpPr>
            <a:spLocks noGrp="1"/>
          </p:cNvSpPr>
          <p:nvPr>
            <p:ph type="ctrTitle"/>
          </p:nvPr>
        </p:nvSpPr>
        <p:spPr/>
        <p:txBody>
          <a:bodyPr/>
          <a:lstStyle/>
          <a:p>
            <a:r>
              <a:rPr lang="en-US" dirty="0"/>
              <a:t>Innovative solutions to conserve water</a:t>
            </a:r>
          </a:p>
        </p:txBody>
      </p:sp>
      <p:sp>
        <p:nvSpPr>
          <p:cNvPr id="3" name="Subtitle 2">
            <a:extLst>
              <a:ext uri="{FF2B5EF4-FFF2-40B4-BE49-F238E27FC236}">
                <a16:creationId xmlns:a16="http://schemas.microsoft.com/office/drawing/2014/main" id="{4C620F68-46F0-2244-88FB-70BF7E415C68}"/>
              </a:ext>
            </a:extLst>
          </p:cNvPr>
          <p:cNvSpPr>
            <a:spLocks noGrp="1"/>
          </p:cNvSpPr>
          <p:nvPr>
            <p:ph type="subTitle" idx="1"/>
          </p:nvPr>
        </p:nvSpPr>
        <p:spPr/>
        <p:txBody>
          <a:bodyPr>
            <a:normAutofit/>
          </a:bodyPr>
          <a:lstStyle/>
          <a:p>
            <a:r>
              <a:rPr lang="en-US" dirty="0"/>
              <a:t>                                                             - </a:t>
            </a:r>
            <a:r>
              <a:rPr lang="en-US" dirty="0" err="1"/>
              <a:t>Sreyavarshini</a:t>
            </a:r>
            <a:r>
              <a:rPr lang="en-US" dirty="0"/>
              <a:t> k</a:t>
            </a:r>
          </a:p>
          <a:p>
            <a:r>
              <a:rPr lang="en-US" dirty="0"/>
              <a:t>                                                              </a:t>
            </a:r>
            <a:r>
              <a:rPr lang="en-US" dirty="0" err="1"/>
              <a:t>ethiraj</a:t>
            </a:r>
            <a:r>
              <a:rPr lang="en-US" dirty="0"/>
              <a:t> college for women</a:t>
            </a:r>
          </a:p>
        </p:txBody>
      </p:sp>
    </p:spTree>
    <p:extLst>
      <p:ext uri="{BB962C8B-B14F-4D97-AF65-F5344CB8AC3E}">
        <p14:creationId xmlns:p14="http://schemas.microsoft.com/office/powerpoint/2010/main" val="1231016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DA68E-9690-4945-880A-0EE70BB50DD0}"/>
              </a:ext>
            </a:extLst>
          </p:cNvPr>
          <p:cNvSpPr>
            <a:spLocks noGrp="1"/>
          </p:cNvSpPr>
          <p:nvPr>
            <p:ph type="title"/>
          </p:nvPr>
        </p:nvSpPr>
        <p:spPr/>
        <p:txBody>
          <a:bodyPr/>
          <a:lstStyle/>
          <a:p>
            <a:r>
              <a:rPr lang="en-IN" b="1" dirty="0"/>
              <a:t> Urinal and Sink Combo</a:t>
            </a:r>
            <a:endParaRPr lang="en-US" dirty="0"/>
          </a:p>
        </p:txBody>
      </p:sp>
      <p:pic>
        <p:nvPicPr>
          <p:cNvPr id="4098" name="Picture 2" descr="13 Innovative Water Saving Concept and Product Designs">
            <a:extLst>
              <a:ext uri="{FF2B5EF4-FFF2-40B4-BE49-F238E27FC236}">
                <a16:creationId xmlns:a16="http://schemas.microsoft.com/office/drawing/2014/main" id="{8E90F410-82C6-C242-9FDC-FBB2D4DFA86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13298" y="2065866"/>
            <a:ext cx="4073040" cy="4182533"/>
          </a:xfrm>
          <a:prstGeom prst="rect">
            <a:avLst/>
          </a:prstGeom>
          <a:noFill/>
          <a:extLst>
            <a:ext uri="{909E8E84-426E-40DD-AFC4-6F175D3DCCD1}">
              <a14:hiddenFill xmlns:a14="http://schemas.microsoft.com/office/drawing/2010/main">
                <a:solidFill>
                  <a:srgbClr val="FFFFFF"/>
                </a:solidFill>
              </a14:hiddenFill>
            </a:ext>
          </a:extLst>
        </p:spPr>
      </p:pic>
      <p:sp>
        <p:nvSpPr>
          <p:cNvPr id="4" name="Rounded Rectangle 3">
            <a:extLst>
              <a:ext uri="{FF2B5EF4-FFF2-40B4-BE49-F238E27FC236}">
                <a16:creationId xmlns:a16="http://schemas.microsoft.com/office/drawing/2014/main" id="{197BF180-B486-8241-AE98-338E6D0EC61F}"/>
              </a:ext>
            </a:extLst>
          </p:cNvPr>
          <p:cNvSpPr/>
          <p:nvPr/>
        </p:nvSpPr>
        <p:spPr>
          <a:xfrm>
            <a:off x="5213835" y="2011096"/>
            <a:ext cx="6643687" cy="4292071"/>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400" dirty="0">
                <a:ln w="0"/>
                <a:solidFill>
                  <a:schemeClr val="accent1"/>
                </a:solidFill>
                <a:effectLst>
                  <a:outerShdw blurRad="38100" dist="25400" dir="5400000" algn="ctr" rotWithShape="0">
                    <a:srgbClr val="6E747A">
                      <a:alpha val="43000"/>
                    </a:srgbClr>
                  </a:outerShdw>
                </a:effectLst>
              </a:rPr>
              <a:t> Eco Urinal is designed to use the water that was used for washing hands to flush the urine. By this process, we don’t have to use water twice after using the urinal. Moreover, it reduces the establishment expenses by optimizing the materials. Upper space of this urinal is made with glass, and it helps to secure a clear view for users. It also promotes people to keep their sanitation because people need to wash their hands to flush the urine after use.</a:t>
            </a:r>
            <a:endParaRPr lang="en-US" sz="240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313755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7AF77-BB95-9646-8652-FF19EDF58A50}"/>
              </a:ext>
            </a:extLst>
          </p:cNvPr>
          <p:cNvSpPr>
            <a:spLocks noGrp="1"/>
          </p:cNvSpPr>
          <p:nvPr>
            <p:ph type="title"/>
          </p:nvPr>
        </p:nvSpPr>
        <p:spPr/>
        <p:txBody>
          <a:bodyPr/>
          <a:lstStyle/>
          <a:p>
            <a:r>
              <a:rPr lang="en-IN" b="1" dirty="0"/>
              <a:t>Foot Pedal Faucet Controller</a:t>
            </a:r>
            <a:endParaRPr lang="en-US" dirty="0"/>
          </a:p>
        </p:txBody>
      </p:sp>
      <p:pic>
        <p:nvPicPr>
          <p:cNvPr id="5122" name="Picture 2" descr="13 Innovative Water Saving Concept and Product Designs">
            <a:extLst>
              <a:ext uri="{FF2B5EF4-FFF2-40B4-BE49-F238E27FC236}">
                <a16:creationId xmlns:a16="http://schemas.microsoft.com/office/drawing/2014/main" id="{4109ED12-1437-434F-A7A3-05322572A74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5801" y="2501900"/>
            <a:ext cx="4400549" cy="3746500"/>
          </a:xfrm>
          <a:prstGeom prst="rect">
            <a:avLst/>
          </a:prstGeom>
          <a:noFill/>
          <a:extLst>
            <a:ext uri="{909E8E84-426E-40DD-AFC4-6F175D3DCCD1}">
              <a14:hiddenFill xmlns:a14="http://schemas.microsoft.com/office/drawing/2010/main">
                <a:solidFill>
                  <a:srgbClr val="FFFFFF"/>
                </a:solidFill>
              </a14:hiddenFill>
            </a:ext>
          </a:extLst>
        </p:spPr>
      </p:pic>
      <p:sp>
        <p:nvSpPr>
          <p:cNvPr id="4" name="Rounded Rectangle 3">
            <a:extLst>
              <a:ext uri="{FF2B5EF4-FFF2-40B4-BE49-F238E27FC236}">
                <a16:creationId xmlns:a16="http://schemas.microsoft.com/office/drawing/2014/main" id="{12867112-69D1-4C48-84B7-E6142FD9FD22}"/>
              </a:ext>
            </a:extLst>
          </p:cNvPr>
          <p:cNvSpPr/>
          <p:nvPr/>
        </p:nvSpPr>
        <p:spPr>
          <a:xfrm>
            <a:off x="5343525" y="2501899"/>
            <a:ext cx="6300788" cy="3746499"/>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400" dirty="0">
                <a:ln w="0"/>
                <a:solidFill>
                  <a:schemeClr val="accent1"/>
                </a:solidFill>
                <a:effectLst>
                  <a:outerShdw blurRad="38100" dist="25400" dir="5400000" algn="ctr" rotWithShape="0">
                    <a:srgbClr val="6E747A">
                      <a:alpha val="43000"/>
                    </a:srgbClr>
                  </a:outerShdw>
                </a:effectLst>
              </a:rPr>
              <a:t>The Foot Pedal Faucet controller allows you to control a faucet hands-free. The devices are efficient and promise to reduce water consumption by as much as 50 percent. The design makes it easy to save water when you’re brushing your teeth of doing the dishes.</a:t>
            </a:r>
            <a:endParaRPr lang="en-US" sz="240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5751966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2A560-A894-944A-9430-A52F88DC6906}"/>
              </a:ext>
            </a:extLst>
          </p:cNvPr>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en-IN" b="1" dirty="0">
                <a:ln w="0"/>
                <a:solidFill>
                  <a:schemeClr val="accent1"/>
                </a:solidFill>
                <a:effectLst>
                  <a:outerShdw blurRad="38100" dist="25400" dir="5400000" algn="ctr" rotWithShape="0">
                    <a:srgbClr val="6E747A">
                      <a:alpha val="43000"/>
                    </a:srgbClr>
                  </a:outerShdw>
                </a:effectLst>
                <a:highlight>
                  <a:srgbClr val="FFFF00"/>
                </a:highlight>
              </a:rPr>
              <a:t>RAINWATER HARVESTING METHOD</a:t>
            </a:r>
            <a:endParaRPr lang="en-US" dirty="0"/>
          </a:p>
        </p:txBody>
      </p:sp>
      <p:pic>
        <p:nvPicPr>
          <p:cNvPr id="1028" name="Picture 4" descr="Water Conservation - Roof Top Rain waterHarvesting System">
            <a:extLst>
              <a:ext uri="{FF2B5EF4-FFF2-40B4-BE49-F238E27FC236}">
                <a16:creationId xmlns:a16="http://schemas.microsoft.com/office/drawing/2014/main" id="{CA94DB54-131C-BF4D-8B72-7956F091C63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790795" y="2654653"/>
            <a:ext cx="4047421" cy="3323672"/>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le 4">
            <a:extLst>
              <a:ext uri="{FF2B5EF4-FFF2-40B4-BE49-F238E27FC236}">
                <a16:creationId xmlns:a16="http://schemas.microsoft.com/office/drawing/2014/main" id="{2FDDC503-B8B4-F549-A284-120D208D6C6F}"/>
              </a:ext>
            </a:extLst>
          </p:cNvPr>
          <p:cNvSpPr/>
          <p:nvPr/>
        </p:nvSpPr>
        <p:spPr>
          <a:xfrm>
            <a:off x="5081285" y="2533119"/>
            <a:ext cx="6435525" cy="356674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400" dirty="0">
                <a:ln w="0"/>
                <a:solidFill>
                  <a:schemeClr val="accent1"/>
                </a:solidFill>
                <a:effectLst>
                  <a:outerShdw blurRad="38100" dist="25400" dir="5400000" algn="ctr" rotWithShape="0">
                    <a:srgbClr val="6E747A">
                      <a:alpha val="43000"/>
                    </a:srgbClr>
                  </a:outerShdw>
                </a:effectLst>
              </a:rPr>
              <a:t>The </a:t>
            </a:r>
            <a:r>
              <a:rPr lang="en-IN" sz="2400" b="1" dirty="0">
                <a:ln w="0"/>
                <a:solidFill>
                  <a:schemeClr val="accent1"/>
                </a:solidFill>
                <a:effectLst>
                  <a:outerShdw blurRad="38100" dist="25400" dir="5400000" algn="ctr" rotWithShape="0">
                    <a:srgbClr val="6E747A">
                      <a:alpha val="43000"/>
                    </a:srgbClr>
                  </a:outerShdw>
                </a:effectLst>
                <a:highlight>
                  <a:srgbClr val="FFFF00"/>
                </a:highlight>
              </a:rPr>
              <a:t>RAINWATER HARVESTING METHOD </a:t>
            </a:r>
            <a:r>
              <a:rPr lang="en-IN" sz="2400" dirty="0">
                <a:ln w="0"/>
                <a:solidFill>
                  <a:schemeClr val="accent1"/>
                </a:solidFill>
                <a:effectLst>
                  <a:outerShdw blurRad="38100" dist="25400" dir="5400000" algn="ctr" rotWithShape="0">
                    <a:srgbClr val="6E747A">
                      <a:alpha val="43000"/>
                    </a:srgbClr>
                  </a:outerShdw>
                </a:effectLst>
              </a:rPr>
              <a:t>has provided a solution that can be practiced easily in every household. It is a simple model where the roof acting as a catchment for rainfall, which after flowing through a series of filters and pipes is stored in ground-level containers for direct use or recharged into ground water.</a:t>
            </a:r>
            <a:endParaRPr lang="en-US" sz="240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37094550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9CD930-5B24-7442-9B93-E5A713B2EE8E}"/>
              </a:ext>
            </a:extLst>
          </p:cNvPr>
          <p:cNvSpPr>
            <a:spLocks noGrp="1"/>
          </p:cNvSpPr>
          <p:nvPr>
            <p:ph type="title"/>
          </p:nvPr>
        </p:nvSpPr>
        <p:spPr/>
        <p:txBody>
          <a:bodyPr>
            <a:normAutofit fontScale="90000"/>
          </a:bodyPr>
          <a:lstStyle/>
          <a:p>
            <a:r>
              <a:rPr lang="en-IN" sz="5400" b="1" dirty="0"/>
              <a:t>Ferro-cement Tanks</a:t>
            </a:r>
            <a:br>
              <a:rPr lang="en-IN" dirty="0"/>
            </a:br>
            <a:endParaRPr lang="en-US" dirty="0"/>
          </a:p>
        </p:txBody>
      </p:sp>
      <p:pic>
        <p:nvPicPr>
          <p:cNvPr id="2050" name="Picture 2" descr="Water Conservation - Roof Water Conservation - Construction of Ferro Tank">
            <a:extLst>
              <a:ext uri="{FF2B5EF4-FFF2-40B4-BE49-F238E27FC236}">
                <a16:creationId xmlns:a16="http://schemas.microsoft.com/office/drawing/2014/main" id="{CD46B113-1ED9-9843-AF66-2B42D5C4505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71549" y="2328069"/>
            <a:ext cx="4216400" cy="3162300"/>
          </a:xfrm>
          <a:prstGeom prst="rect">
            <a:avLst/>
          </a:prstGeom>
          <a:noFill/>
          <a:extLst>
            <a:ext uri="{909E8E84-426E-40DD-AFC4-6F175D3DCCD1}">
              <a14:hiddenFill xmlns:a14="http://schemas.microsoft.com/office/drawing/2010/main">
                <a:solidFill>
                  <a:srgbClr val="FFFFFF"/>
                </a:solidFill>
              </a14:hiddenFill>
            </a:ext>
          </a:extLst>
        </p:spPr>
      </p:pic>
      <p:sp>
        <p:nvSpPr>
          <p:cNvPr id="4" name="Rounded Rectangle 3">
            <a:extLst>
              <a:ext uri="{FF2B5EF4-FFF2-40B4-BE49-F238E27FC236}">
                <a16:creationId xmlns:a16="http://schemas.microsoft.com/office/drawing/2014/main" id="{8C7A6269-5761-B94B-B585-34E40E82B97F}"/>
              </a:ext>
            </a:extLst>
          </p:cNvPr>
          <p:cNvSpPr/>
          <p:nvPr/>
        </p:nvSpPr>
        <p:spPr>
          <a:xfrm>
            <a:off x="5372100" y="2228056"/>
            <a:ext cx="6329362" cy="3743325"/>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400" dirty="0">
                <a:ln w="0"/>
                <a:solidFill>
                  <a:schemeClr val="accent1"/>
                </a:solidFill>
                <a:effectLst>
                  <a:outerShdw blurRad="38100" dist="25400" dir="5400000" algn="ctr" rotWithShape="0">
                    <a:srgbClr val="6E747A">
                      <a:alpha val="43000"/>
                    </a:srgbClr>
                  </a:outerShdw>
                </a:effectLst>
              </a:rPr>
              <a:t>This is a low cost alternative for expensive water harvesting containers made of masonry, plastic and RCC. It has proved highly effective in high rainfall regions where large amount of water need to stored in clean form.</a:t>
            </a:r>
            <a:endParaRPr lang="en-US" dirty="0"/>
          </a:p>
        </p:txBody>
      </p:sp>
    </p:spTree>
    <p:extLst>
      <p:ext uri="{BB962C8B-B14F-4D97-AF65-F5344CB8AC3E}">
        <p14:creationId xmlns:p14="http://schemas.microsoft.com/office/powerpoint/2010/main" val="1636889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A72A5-3885-9D47-9F1E-6F76E01D7ED8}"/>
              </a:ext>
            </a:extLst>
          </p:cNvPr>
          <p:cNvSpPr>
            <a:spLocks noGrp="1"/>
          </p:cNvSpPr>
          <p:nvPr>
            <p:ph type="title"/>
          </p:nvPr>
        </p:nvSpPr>
        <p:spPr/>
        <p:txBody>
          <a:bodyPr/>
          <a:lstStyle/>
          <a:p>
            <a:r>
              <a:rPr lang="en-IN" sz="4800" dirty="0"/>
              <a:t>Cycle Run Water Pumps</a:t>
            </a:r>
            <a:br>
              <a:rPr lang="en-IN" dirty="0"/>
            </a:br>
            <a:endParaRPr lang="en-US" dirty="0"/>
          </a:p>
        </p:txBody>
      </p:sp>
      <p:pic>
        <p:nvPicPr>
          <p:cNvPr id="3074" name="Picture 2" descr="Water Conservation - Bike Water Pump">
            <a:extLst>
              <a:ext uri="{FF2B5EF4-FFF2-40B4-BE49-F238E27FC236}">
                <a16:creationId xmlns:a16="http://schemas.microsoft.com/office/drawing/2014/main" id="{3832222E-1F70-464F-9374-C7760D068F8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15975" y="2065867"/>
            <a:ext cx="4546598" cy="3406246"/>
          </a:xfrm>
          <a:prstGeom prst="rect">
            <a:avLst/>
          </a:prstGeom>
          <a:noFill/>
          <a:extLst>
            <a:ext uri="{909E8E84-426E-40DD-AFC4-6F175D3DCCD1}">
              <a14:hiddenFill xmlns:a14="http://schemas.microsoft.com/office/drawing/2010/main">
                <a:solidFill>
                  <a:srgbClr val="FFFFFF"/>
                </a:solidFill>
              </a14:hiddenFill>
            </a:ext>
          </a:extLst>
        </p:spPr>
      </p:pic>
      <p:sp>
        <p:nvSpPr>
          <p:cNvPr id="4" name="Rounded Rectangle 3">
            <a:extLst>
              <a:ext uri="{FF2B5EF4-FFF2-40B4-BE49-F238E27FC236}">
                <a16:creationId xmlns:a16="http://schemas.microsoft.com/office/drawing/2014/main" id="{F33A42C0-DF2E-DA42-8060-09AFCFF592D6}"/>
              </a:ext>
            </a:extLst>
          </p:cNvPr>
          <p:cNvSpPr/>
          <p:nvPr/>
        </p:nvSpPr>
        <p:spPr>
          <a:xfrm>
            <a:off x="5700713" y="1928813"/>
            <a:ext cx="6186487" cy="3814762"/>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ln w="0"/>
                <a:solidFill>
                  <a:schemeClr val="accent1"/>
                </a:solidFill>
                <a:effectLst>
                  <a:outerShdw blurRad="38100" dist="25400" dir="5400000" algn="ctr" rotWithShape="0">
                    <a:srgbClr val="6E747A">
                      <a:alpha val="43000"/>
                    </a:srgbClr>
                  </a:outerShdw>
                </a:effectLst>
              </a:rPr>
              <a:t> This technology utilizes human power generated by pedalling a bicycle to lift water from streams, ponds, canals and wells. When cycle is pedalled, it creates an up and down motion of pistons which pressurizes water flow to outlet. A portable model which can be installed on site has also been developed. Designed for small scale farmers who don’t have capacity to afford costly diesel run motors</a:t>
            </a:r>
            <a:endParaRPr lang="en-US"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8010532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{A16C4CF4-14C4-0442-AD3E-106A29E10474}tf10001058</Template>
  <TotalTime>2657</TotalTime>
  <Words>342</Words>
  <Application>Microsoft Macintosh PowerPoint</Application>
  <PresentationFormat>Widescreen</PresentationFormat>
  <Paragraphs>13</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Celestial</vt:lpstr>
      <vt:lpstr>Innovative solutions to conserve water</vt:lpstr>
      <vt:lpstr> Urinal and Sink Combo</vt:lpstr>
      <vt:lpstr>Foot Pedal Faucet Controller</vt:lpstr>
      <vt:lpstr>RAINWATER HARVESTING METHOD</vt:lpstr>
      <vt:lpstr>Ferro-cement Tanks </vt:lpstr>
      <vt:lpstr>Cycle Run Water Pumps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Innovative solutions to conserve water</dc:title>
  <dc:creator>Sreyavarshini sreya</dc:creator>
  <cp:lastModifiedBy>Sreyavarshini sreya</cp:lastModifiedBy>
  <cp:revision>1</cp:revision>
  <dcterms:created xsi:type="dcterms:W3CDTF">2022-03-17T07:47:44Z</dcterms:created>
  <dcterms:modified xsi:type="dcterms:W3CDTF">2022-03-19T04:04:46Z</dcterms:modified>
</cp:coreProperties>
</file>